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Poppins" panose="00000500000000000000" pitchFamily="2" charset="0"/>
      <p:regular r:id="rId4"/>
    </p:embeddedFont>
    <p:embeddedFont>
      <p:font typeface="Poppins Bold" panose="020B0604020202020204" charset="0"/>
      <p:regular r:id="rId5"/>
    </p:embeddedFont>
    <p:embeddedFont>
      <p:font typeface="Poppins Medium" panose="00000600000000000000" pitchFamily="2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8686"/>
            <a:ext cx="18615962" cy="2074772"/>
            <a:chOff x="0" y="0"/>
            <a:chExt cx="4902970" cy="5464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2969" cy="546442"/>
            </a:xfrm>
            <a:custGeom>
              <a:avLst/>
              <a:gdLst/>
              <a:ahLst/>
              <a:cxnLst/>
              <a:rect l="l" t="t" r="r" b="b"/>
              <a:pathLst>
                <a:path w="4902969" h="546442">
                  <a:moveTo>
                    <a:pt x="0" y="0"/>
                  </a:moveTo>
                  <a:lnTo>
                    <a:pt x="4902969" y="0"/>
                  </a:lnTo>
                  <a:lnTo>
                    <a:pt x="4902969" y="546442"/>
                  </a:lnTo>
                  <a:lnTo>
                    <a:pt x="0" y="546442"/>
                  </a:lnTo>
                  <a:close/>
                </a:path>
              </a:pathLst>
            </a:custGeom>
            <a:solidFill>
              <a:srgbClr val="004279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02970" cy="584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760315" y="3715162"/>
            <a:ext cx="7498985" cy="6571838"/>
          </a:xfrm>
          <a:custGeom>
            <a:avLst/>
            <a:gdLst/>
            <a:ahLst/>
            <a:cxnLst/>
            <a:rect l="l" t="t" r="r" b="b"/>
            <a:pathLst>
              <a:path w="7498985" h="6571838">
                <a:moveTo>
                  <a:pt x="0" y="0"/>
                </a:moveTo>
                <a:lnTo>
                  <a:pt x="7498985" y="0"/>
                </a:lnTo>
                <a:lnTo>
                  <a:pt x="7498985" y="6571838"/>
                </a:lnTo>
                <a:lnTo>
                  <a:pt x="0" y="65718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Freeform 6"/>
          <p:cNvSpPr/>
          <p:nvPr/>
        </p:nvSpPr>
        <p:spPr>
          <a:xfrm>
            <a:off x="7855319" y="593385"/>
            <a:ext cx="2577362" cy="870630"/>
          </a:xfrm>
          <a:custGeom>
            <a:avLst/>
            <a:gdLst/>
            <a:ahLst/>
            <a:cxnLst/>
            <a:rect l="l" t="t" r="r" b="b"/>
            <a:pathLst>
              <a:path w="2577362" h="870630">
                <a:moveTo>
                  <a:pt x="0" y="0"/>
                </a:moveTo>
                <a:lnTo>
                  <a:pt x="2577362" y="0"/>
                </a:lnTo>
                <a:lnTo>
                  <a:pt x="2577362" y="870630"/>
                </a:lnTo>
                <a:lnTo>
                  <a:pt x="0" y="8706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7" name="Freeform 7"/>
          <p:cNvSpPr/>
          <p:nvPr/>
        </p:nvSpPr>
        <p:spPr>
          <a:xfrm>
            <a:off x="10918555" y="666200"/>
            <a:ext cx="3261854" cy="803513"/>
          </a:xfrm>
          <a:custGeom>
            <a:avLst/>
            <a:gdLst/>
            <a:ahLst/>
            <a:cxnLst/>
            <a:rect l="l" t="t" r="r" b="b"/>
            <a:pathLst>
              <a:path w="3261854" h="803513">
                <a:moveTo>
                  <a:pt x="0" y="0"/>
                </a:moveTo>
                <a:lnTo>
                  <a:pt x="3261853" y="0"/>
                </a:lnTo>
                <a:lnTo>
                  <a:pt x="3261853" y="803514"/>
                </a:lnTo>
                <a:lnTo>
                  <a:pt x="0" y="8035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8" name="Freeform 8"/>
          <p:cNvSpPr/>
          <p:nvPr/>
        </p:nvSpPr>
        <p:spPr>
          <a:xfrm>
            <a:off x="14666282" y="384789"/>
            <a:ext cx="3265385" cy="1287822"/>
          </a:xfrm>
          <a:custGeom>
            <a:avLst/>
            <a:gdLst/>
            <a:ahLst/>
            <a:cxnLst/>
            <a:rect l="l" t="t" r="r" b="b"/>
            <a:pathLst>
              <a:path w="3265385" h="1287822">
                <a:moveTo>
                  <a:pt x="0" y="0"/>
                </a:moveTo>
                <a:lnTo>
                  <a:pt x="3265384" y="0"/>
                </a:lnTo>
                <a:lnTo>
                  <a:pt x="3265384" y="1287822"/>
                </a:lnTo>
                <a:lnTo>
                  <a:pt x="0" y="12878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9" name="Freeform 9"/>
          <p:cNvSpPr/>
          <p:nvPr/>
        </p:nvSpPr>
        <p:spPr>
          <a:xfrm>
            <a:off x="196517" y="288271"/>
            <a:ext cx="7476479" cy="1559372"/>
          </a:xfrm>
          <a:custGeom>
            <a:avLst/>
            <a:gdLst/>
            <a:ahLst/>
            <a:cxnLst/>
            <a:rect l="l" t="t" r="r" b="b"/>
            <a:pathLst>
              <a:path w="7476479" h="1559372">
                <a:moveTo>
                  <a:pt x="0" y="0"/>
                </a:moveTo>
                <a:lnTo>
                  <a:pt x="7476479" y="0"/>
                </a:lnTo>
                <a:lnTo>
                  <a:pt x="7476479" y="1559372"/>
                </a:lnTo>
                <a:lnTo>
                  <a:pt x="0" y="155937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0" name="TextBox 10"/>
          <p:cNvSpPr txBox="1"/>
          <p:nvPr/>
        </p:nvSpPr>
        <p:spPr>
          <a:xfrm>
            <a:off x="1028700" y="2556485"/>
            <a:ext cx="16230600" cy="1558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67"/>
              </a:lnSpc>
            </a:pPr>
            <a:r>
              <a:rPr lang="en-US" sz="2700" b="1">
                <a:solidFill>
                  <a:srgbClr val="004279"/>
                </a:solidFill>
                <a:latin typeface="Poppins Bold"/>
                <a:ea typeface="Poppins Bold"/>
                <a:cs typeface="Poppins Bold"/>
                <a:sym typeface="Poppins Bold"/>
              </a:rPr>
              <a:t>UCD Dignity and Respect Support Service is here to support students, employees and members of the UCD community.</a:t>
            </a:r>
          </a:p>
          <a:p>
            <a:pPr algn="just">
              <a:lnSpc>
                <a:spcPts val="2420"/>
              </a:lnSpc>
            </a:pPr>
            <a:endParaRPr lang="en-US" sz="2700" b="1">
              <a:solidFill>
                <a:srgbClr val="004279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3267"/>
              </a:lnSpc>
            </a:pPr>
            <a:r>
              <a:rPr lang="en-US" sz="2700" b="1">
                <a:solidFill>
                  <a:srgbClr val="004279"/>
                </a:solidFill>
                <a:latin typeface="Poppins Bold"/>
                <a:ea typeface="Poppins Bold"/>
                <a:cs typeface="Poppins Bold"/>
                <a:sym typeface="Poppins Bold"/>
              </a:rPr>
              <a:t>We offer: 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063541" y="4500914"/>
            <a:ext cx="7175161" cy="5171056"/>
            <a:chOff x="0" y="0"/>
            <a:chExt cx="9566881" cy="6894742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9566881" cy="1471039"/>
              <a:chOff x="0" y="0"/>
              <a:chExt cx="2137363" cy="328649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137363" cy="328649"/>
              </a:xfrm>
              <a:custGeom>
                <a:avLst/>
                <a:gdLst/>
                <a:ahLst/>
                <a:cxnLst/>
                <a:rect l="l" t="t" r="r" b="b"/>
                <a:pathLst>
                  <a:path w="2137363" h="328649">
                    <a:moveTo>
                      <a:pt x="50271" y="0"/>
                    </a:moveTo>
                    <a:lnTo>
                      <a:pt x="2087092" y="0"/>
                    </a:lnTo>
                    <a:cubicBezTo>
                      <a:pt x="2100425" y="0"/>
                      <a:pt x="2113211" y="5296"/>
                      <a:pt x="2122639" y="14724"/>
                    </a:cubicBezTo>
                    <a:cubicBezTo>
                      <a:pt x="2132067" y="24152"/>
                      <a:pt x="2137363" y="36938"/>
                      <a:pt x="2137363" y="50271"/>
                    </a:cubicBezTo>
                    <a:lnTo>
                      <a:pt x="2137363" y="278378"/>
                    </a:lnTo>
                    <a:cubicBezTo>
                      <a:pt x="2137363" y="306142"/>
                      <a:pt x="2114856" y="328649"/>
                      <a:pt x="2087092" y="328649"/>
                    </a:cubicBezTo>
                    <a:lnTo>
                      <a:pt x="50271" y="328649"/>
                    </a:lnTo>
                    <a:cubicBezTo>
                      <a:pt x="22507" y="328649"/>
                      <a:pt x="0" y="306142"/>
                      <a:pt x="0" y="278378"/>
                    </a:cubicBezTo>
                    <a:lnTo>
                      <a:pt x="0" y="50271"/>
                    </a:lnTo>
                    <a:cubicBezTo>
                      <a:pt x="0" y="22507"/>
                      <a:pt x="22507" y="0"/>
                      <a:pt x="50271" y="0"/>
                    </a:cubicBezTo>
                    <a:close/>
                  </a:path>
                </a:pathLst>
              </a:custGeom>
              <a:solidFill>
                <a:srgbClr val="009BDE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0"/>
                <a:ext cx="2137363" cy="32864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42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634631" y="487120"/>
              <a:ext cx="8297618" cy="4645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03"/>
                </a:lnSpc>
              </a:pPr>
              <a:r>
                <a:rPr lang="en-US" sz="2740" dirty="0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Confidential and unbiased support</a:t>
              </a: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0" y="1807901"/>
              <a:ext cx="9566881" cy="1471039"/>
              <a:chOff x="0" y="0"/>
              <a:chExt cx="2137363" cy="328649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137363" cy="328649"/>
              </a:xfrm>
              <a:custGeom>
                <a:avLst/>
                <a:gdLst/>
                <a:ahLst/>
                <a:cxnLst/>
                <a:rect l="l" t="t" r="r" b="b"/>
                <a:pathLst>
                  <a:path w="2137363" h="328649">
                    <a:moveTo>
                      <a:pt x="50271" y="0"/>
                    </a:moveTo>
                    <a:lnTo>
                      <a:pt x="2087092" y="0"/>
                    </a:lnTo>
                    <a:cubicBezTo>
                      <a:pt x="2100425" y="0"/>
                      <a:pt x="2113211" y="5296"/>
                      <a:pt x="2122639" y="14724"/>
                    </a:cubicBezTo>
                    <a:cubicBezTo>
                      <a:pt x="2132067" y="24152"/>
                      <a:pt x="2137363" y="36938"/>
                      <a:pt x="2137363" y="50271"/>
                    </a:cubicBezTo>
                    <a:lnTo>
                      <a:pt x="2137363" y="278378"/>
                    </a:lnTo>
                    <a:cubicBezTo>
                      <a:pt x="2137363" y="306142"/>
                      <a:pt x="2114856" y="328649"/>
                      <a:pt x="2087092" y="328649"/>
                    </a:cubicBezTo>
                    <a:lnTo>
                      <a:pt x="50271" y="328649"/>
                    </a:lnTo>
                    <a:cubicBezTo>
                      <a:pt x="22507" y="328649"/>
                      <a:pt x="0" y="306142"/>
                      <a:pt x="0" y="278378"/>
                    </a:cubicBezTo>
                    <a:lnTo>
                      <a:pt x="0" y="50271"/>
                    </a:lnTo>
                    <a:cubicBezTo>
                      <a:pt x="0" y="22507"/>
                      <a:pt x="22507" y="0"/>
                      <a:pt x="50271" y="0"/>
                    </a:cubicBezTo>
                    <a:close/>
                  </a:path>
                </a:pathLst>
              </a:custGeom>
              <a:solidFill>
                <a:srgbClr val="009BDE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0"/>
                <a:ext cx="2137363" cy="32864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42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634631" y="2076060"/>
              <a:ext cx="8297618" cy="909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03"/>
                </a:lnSpc>
              </a:pPr>
              <a:r>
                <a:rPr lang="en-US" sz="2740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Trauma-aware and person-led support</a:t>
              </a: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0" y="3615802"/>
              <a:ext cx="9566881" cy="1471039"/>
              <a:chOff x="0" y="0"/>
              <a:chExt cx="2137363" cy="328649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2137363" cy="328649"/>
              </a:xfrm>
              <a:custGeom>
                <a:avLst/>
                <a:gdLst/>
                <a:ahLst/>
                <a:cxnLst/>
                <a:rect l="l" t="t" r="r" b="b"/>
                <a:pathLst>
                  <a:path w="2137363" h="328649">
                    <a:moveTo>
                      <a:pt x="50271" y="0"/>
                    </a:moveTo>
                    <a:lnTo>
                      <a:pt x="2087092" y="0"/>
                    </a:lnTo>
                    <a:cubicBezTo>
                      <a:pt x="2100425" y="0"/>
                      <a:pt x="2113211" y="5296"/>
                      <a:pt x="2122639" y="14724"/>
                    </a:cubicBezTo>
                    <a:cubicBezTo>
                      <a:pt x="2132067" y="24152"/>
                      <a:pt x="2137363" y="36938"/>
                      <a:pt x="2137363" y="50271"/>
                    </a:cubicBezTo>
                    <a:lnTo>
                      <a:pt x="2137363" y="278378"/>
                    </a:lnTo>
                    <a:cubicBezTo>
                      <a:pt x="2137363" y="306142"/>
                      <a:pt x="2114856" y="328649"/>
                      <a:pt x="2087092" y="328649"/>
                    </a:cubicBezTo>
                    <a:lnTo>
                      <a:pt x="50271" y="328649"/>
                    </a:lnTo>
                    <a:cubicBezTo>
                      <a:pt x="22507" y="328649"/>
                      <a:pt x="0" y="306142"/>
                      <a:pt x="0" y="278378"/>
                    </a:cubicBezTo>
                    <a:lnTo>
                      <a:pt x="0" y="50271"/>
                    </a:lnTo>
                    <a:cubicBezTo>
                      <a:pt x="0" y="22507"/>
                      <a:pt x="22507" y="0"/>
                      <a:pt x="50271" y="0"/>
                    </a:cubicBezTo>
                    <a:close/>
                  </a:path>
                </a:pathLst>
              </a:custGeom>
              <a:solidFill>
                <a:srgbClr val="009BDE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0"/>
                <a:ext cx="2137363" cy="32864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42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634631" y="3887614"/>
              <a:ext cx="8297618" cy="909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03"/>
                </a:lnSpc>
              </a:pPr>
              <a:r>
                <a:rPr lang="en-US" sz="2740" dirty="0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Proactive support in exploring informal resolutions</a:t>
              </a:r>
            </a:p>
          </p:txBody>
        </p:sp>
        <p:grpSp>
          <p:nvGrpSpPr>
            <p:cNvPr id="24" name="Group 24"/>
            <p:cNvGrpSpPr/>
            <p:nvPr/>
          </p:nvGrpSpPr>
          <p:grpSpPr>
            <a:xfrm>
              <a:off x="0" y="5423703"/>
              <a:ext cx="9566881" cy="1471039"/>
              <a:chOff x="0" y="0"/>
              <a:chExt cx="2137363" cy="328649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2137363" cy="328649"/>
              </a:xfrm>
              <a:custGeom>
                <a:avLst/>
                <a:gdLst/>
                <a:ahLst/>
                <a:cxnLst/>
                <a:rect l="l" t="t" r="r" b="b"/>
                <a:pathLst>
                  <a:path w="2137363" h="328649">
                    <a:moveTo>
                      <a:pt x="50271" y="0"/>
                    </a:moveTo>
                    <a:lnTo>
                      <a:pt x="2087092" y="0"/>
                    </a:lnTo>
                    <a:cubicBezTo>
                      <a:pt x="2100425" y="0"/>
                      <a:pt x="2113211" y="5296"/>
                      <a:pt x="2122639" y="14724"/>
                    </a:cubicBezTo>
                    <a:cubicBezTo>
                      <a:pt x="2132067" y="24152"/>
                      <a:pt x="2137363" y="36938"/>
                      <a:pt x="2137363" y="50271"/>
                    </a:cubicBezTo>
                    <a:lnTo>
                      <a:pt x="2137363" y="278378"/>
                    </a:lnTo>
                    <a:cubicBezTo>
                      <a:pt x="2137363" y="306142"/>
                      <a:pt x="2114856" y="328649"/>
                      <a:pt x="2087092" y="328649"/>
                    </a:cubicBezTo>
                    <a:lnTo>
                      <a:pt x="50271" y="328649"/>
                    </a:lnTo>
                    <a:cubicBezTo>
                      <a:pt x="22507" y="328649"/>
                      <a:pt x="0" y="306142"/>
                      <a:pt x="0" y="278378"/>
                    </a:cubicBezTo>
                    <a:lnTo>
                      <a:pt x="0" y="50271"/>
                    </a:lnTo>
                    <a:cubicBezTo>
                      <a:pt x="0" y="22507"/>
                      <a:pt x="22507" y="0"/>
                      <a:pt x="50271" y="0"/>
                    </a:cubicBezTo>
                    <a:close/>
                  </a:path>
                </a:pathLst>
              </a:custGeom>
              <a:solidFill>
                <a:srgbClr val="009BDE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0"/>
                <a:ext cx="2137363" cy="32864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42"/>
                  </a:lnSpc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634631" y="5695515"/>
              <a:ext cx="8297618" cy="909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03"/>
                </a:lnSpc>
              </a:pPr>
              <a:r>
                <a:rPr lang="en-US" sz="2740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Guidance and support throughout a formal complaint process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66130" y="3223581"/>
            <a:ext cx="2578444" cy="2578444"/>
          </a:xfrm>
          <a:custGeom>
            <a:avLst/>
            <a:gdLst/>
            <a:ahLst/>
            <a:cxnLst/>
            <a:rect l="l" t="t" r="r" b="b"/>
            <a:pathLst>
              <a:path w="2578444" h="2578444">
                <a:moveTo>
                  <a:pt x="0" y="0"/>
                </a:moveTo>
                <a:lnTo>
                  <a:pt x="2578444" y="0"/>
                </a:lnTo>
                <a:lnTo>
                  <a:pt x="2578444" y="2578445"/>
                </a:lnTo>
                <a:lnTo>
                  <a:pt x="0" y="25784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3" name="Group 3"/>
          <p:cNvGrpSpPr/>
          <p:nvPr/>
        </p:nvGrpSpPr>
        <p:grpSpPr>
          <a:xfrm>
            <a:off x="0" y="9548088"/>
            <a:ext cx="18615962" cy="2074772"/>
            <a:chOff x="0" y="0"/>
            <a:chExt cx="4902970" cy="54644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02969" cy="546442"/>
            </a:xfrm>
            <a:custGeom>
              <a:avLst/>
              <a:gdLst/>
              <a:ahLst/>
              <a:cxnLst/>
              <a:rect l="l" t="t" r="r" b="b"/>
              <a:pathLst>
                <a:path w="4902969" h="546442">
                  <a:moveTo>
                    <a:pt x="0" y="0"/>
                  </a:moveTo>
                  <a:lnTo>
                    <a:pt x="4902969" y="0"/>
                  </a:lnTo>
                  <a:lnTo>
                    <a:pt x="4902969" y="546442"/>
                  </a:lnTo>
                  <a:lnTo>
                    <a:pt x="0" y="546442"/>
                  </a:lnTo>
                  <a:close/>
                </a:path>
              </a:pathLst>
            </a:custGeom>
            <a:solidFill>
              <a:srgbClr val="F4D202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902970" cy="584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3272614" y="3204833"/>
            <a:ext cx="2578444" cy="2578444"/>
          </a:xfrm>
          <a:custGeom>
            <a:avLst/>
            <a:gdLst/>
            <a:ahLst/>
            <a:cxnLst/>
            <a:rect l="l" t="t" r="r" b="b"/>
            <a:pathLst>
              <a:path w="2578444" h="2578444">
                <a:moveTo>
                  <a:pt x="0" y="0"/>
                </a:moveTo>
                <a:lnTo>
                  <a:pt x="2578444" y="0"/>
                </a:lnTo>
                <a:lnTo>
                  <a:pt x="2578444" y="2578445"/>
                </a:lnTo>
                <a:lnTo>
                  <a:pt x="0" y="25784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7" name="Freeform 7"/>
          <p:cNvSpPr/>
          <p:nvPr/>
        </p:nvSpPr>
        <p:spPr>
          <a:xfrm>
            <a:off x="6269748" y="2977639"/>
            <a:ext cx="4876508" cy="3032833"/>
          </a:xfrm>
          <a:custGeom>
            <a:avLst/>
            <a:gdLst/>
            <a:ahLst/>
            <a:cxnLst/>
            <a:rect l="l" t="t" r="r" b="b"/>
            <a:pathLst>
              <a:path w="4876508" h="3032833">
                <a:moveTo>
                  <a:pt x="0" y="0"/>
                </a:moveTo>
                <a:lnTo>
                  <a:pt x="4876508" y="0"/>
                </a:lnTo>
                <a:lnTo>
                  <a:pt x="4876508" y="3032833"/>
                </a:lnTo>
                <a:lnTo>
                  <a:pt x="0" y="30328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4302" t="-4102" r="-10785" b="-9032"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8" name="Freeform 8"/>
          <p:cNvSpPr/>
          <p:nvPr/>
        </p:nvSpPr>
        <p:spPr>
          <a:xfrm>
            <a:off x="2806346" y="6240378"/>
            <a:ext cx="898011" cy="898011"/>
          </a:xfrm>
          <a:custGeom>
            <a:avLst/>
            <a:gdLst/>
            <a:ahLst/>
            <a:cxnLst/>
            <a:rect l="l" t="t" r="r" b="b"/>
            <a:pathLst>
              <a:path w="898011" h="898011">
                <a:moveTo>
                  <a:pt x="0" y="0"/>
                </a:moveTo>
                <a:lnTo>
                  <a:pt x="898011" y="0"/>
                </a:lnTo>
                <a:lnTo>
                  <a:pt x="898011" y="898012"/>
                </a:lnTo>
                <a:lnTo>
                  <a:pt x="0" y="8980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9" name="Freeform 9"/>
          <p:cNvSpPr/>
          <p:nvPr/>
        </p:nvSpPr>
        <p:spPr>
          <a:xfrm>
            <a:off x="14112831" y="6240378"/>
            <a:ext cx="898011" cy="898011"/>
          </a:xfrm>
          <a:custGeom>
            <a:avLst/>
            <a:gdLst/>
            <a:ahLst/>
            <a:cxnLst/>
            <a:rect l="l" t="t" r="r" b="b"/>
            <a:pathLst>
              <a:path w="898011" h="898011">
                <a:moveTo>
                  <a:pt x="0" y="0"/>
                </a:moveTo>
                <a:lnTo>
                  <a:pt x="898011" y="0"/>
                </a:lnTo>
                <a:lnTo>
                  <a:pt x="898011" y="898012"/>
                </a:lnTo>
                <a:lnTo>
                  <a:pt x="0" y="8980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0" name="Freeform 10"/>
          <p:cNvSpPr/>
          <p:nvPr/>
        </p:nvSpPr>
        <p:spPr>
          <a:xfrm>
            <a:off x="8258996" y="6274545"/>
            <a:ext cx="898011" cy="898011"/>
          </a:xfrm>
          <a:custGeom>
            <a:avLst/>
            <a:gdLst/>
            <a:ahLst/>
            <a:cxnLst/>
            <a:rect l="l" t="t" r="r" b="b"/>
            <a:pathLst>
              <a:path w="898011" h="898011">
                <a:moveTo>
                  <a:pt x="0" y="0"/>
                </a:moveTo>
                <a:lnTo>
                  <a:pt x="898011" y="0"/>
                </a:lnTo>
                <a:lnTo>
                  <a:pt x="898011" y="898011"/>
                </a:lnTo>
                <a:lnTo>
                  <a:pt x="0" y="89801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1" name="TextBox 11"/>
          <p:cNvSpPr txBox="1"/>
          <p:nvPr/>
        </p:nvSpPr>
        <p:spPr>
          <a:xfrm>
            <a:off x="1293124" y="7446153"/>
            <a:ext cx="3924455" cy="1107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9"/>
              </a:lnSpc>
            </a:pPr>
            <a:r>
              <a:rPr lang="en-US" sz="2704" b="1">
                <a:solidFill>
                  <a:srgbClr val="F4D202"/>
                </a:solidFill>
                <a:latin typeface="Poppins Bold"/>
                <a:ea typeface="Poppins Bold"/>
                <a:cs typeface="Poppins Bold"/>
                <a:sym typeface="Poppins Bold"/>
              </a:rPr>
              <a:t>Be an Active Bystander:</a:t>
            </a:r>
          </a:p>
          <a:p>
            <a:pPr algn="ctr">
              <a:lnSpc>
                <a:spcPts val="2839"/>
              </a:lnSpc>
            </a:pPr>
            <a:r>
              <a:rPr lang="en-US" sz="270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Take the training!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030550" y="7408053"/>
            <a:ext cx="5354903" cy="1894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4"/>
              </a:lnSpc>
            </a:pPr>
            <a:r>
              <a:rPr lang="en-US" sz="2441" b="1">
                <a:solidFill>
                  <a:srgbClr val="F4D202"/>
                </a:solidFill>
                <a:latin typeface="Poppins Bold"/>
                <a:ea typeface="Poppins Bold"/>
                <a:cs typeface="Poppins Bold"/>
                <a:sym typeface="Poppins Bold"/>
              </a:rPr>
              <a:t>Stop by our stands</a:t>
            </a:r>
            <a:r>
              <a:rPr lang="en-US" sz="2441">
                <a:solidFill>
                  <a:srgbClr val="F4D20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4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across campus during orientation week and throughout the term to connect with our Student Ambassadors!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213683" y="9852306"/>
            <a:ext cx="7860634" cy="434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67"/>
              </a:lnSpc>
            </a:pPr>
            <a:r>
              <a:rPr lang="en-US" sz="2700" b="1" dirty="0">
                <a:solidFill>
                  <a:srgbClr val="004279"/>
                </a:solidFill>
                <a:latin typeface="Poppins Bold"/>
                <a:ea typeface="Poppins Bold"/>
                <a:cs typeface="Poppins Bold"/>
                <a:sym typeface="Poppins Bold"/>
              </a:rPr>
              <a:t>To receive support, email respect@ucd.ie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0" y="704228"/>
            <a:ext cx="18288000" cy="1654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99"/>
              </a:lnSpc>
            </a:pPr>
            <a:r>
              <a:rPr lang="en-US" sz="7799" b="1">
                <a:solidFill>
                  <a:srgbClr val="F4D202"/>
                </a:solidFill>
                <a:latin typeface="Poppins Bold"/>
                <a:ea typeface="Poppins Bold"/>
                <a:cs typeface="Poppins Bold"/>
                <a:sym typeface="Poppins Bold"/>
              </a:rPr>
              <a:t>3 ways </a:t>
            </a:r>
          </a:p>
          <a:p>
            <a:pPr algn="ctr">
              <a:lnSpc>
                <a:spcPts val="4699"/>
              </a:lnSpc>
            </a:pPr>
            <a:r>
              <a:rPr lang="en-US" sz="46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to connect with us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128797" y="7446153"/>
            <a:ext cx="4866079" cy="1462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9"/>
              </a:lnSpc>
            </a:pPr>
            <a:r>
              <a:rPr lang="en-US" sz="2704" b="1">
                <a:solidFill>
                  <a:srgbClr val="F4D202"/>
                </a:solidFill>
                <a:latin typeface="Poppins Bold"/>
                <a:ea typeface="Poppins Bold"/>
                <a:cs typeface="Poppins Bold"/>
                <a:sym typeface="Poppins Bold"/>
              </a:rPr>
              <a:t>Follow us on Insta</a:t>
            </a:r>
            <a:r>
              <a:rPr lang="en-US" sz="2704">
                <a:solidFill>
                  <a:srgbClr val="F4D20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ctr">
              <a:lnSpc>
                <a:spcPts val="2839"/>
              </a:lnSpc>
            </a:pPr>
            <a:r>
              <a:rPr lang="en-US" sz="270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for exciting giveaways, helpful information and opportunities to interact!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Office PowerPoint</Application>
  <PresentationFormat>Custom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Poppins Bold</vt:lpstr>
      <vt:lpstr>Calibri</vt:lpstr>
      <vt:lpstr>Arial</vt:lpstr>
      <vt:lpstr>Poppins Medium</vt:lpstr>
      <vt:lpstr>Poppins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Orientation 2025-26</dc:title>
  <cp:lastModifiedBy>Kate Bruton</cp:lastModifiedBy>
  <cp:revision>3</cp:revision>
  <dcterms:created xsi:type="dcterms:W3CDTF">2006-08-16T00:00:00Z</dcterms:created>
  <dcterms:modified xsi:type="dcterms:W3CDTF">2025-08-25T09:55:57Z</dcterms:modified>
  <dc:identifier>DAGwfws6YLQ</dc:identifier>
</cp:coreProperties>
</file>